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Quicksand Medium" panose="020B0604020202020204" charset="0"/>
      <p:regular r:id="rId9"/>
    </p:embeddedFont>
    <p:embeddedFont>
      <p:font typeface="Be Vietnam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Be Vietnam Ultra-Bold" panose="020B0604020202020204" charset="0"/>
      <p:regular r:id="rId15"/>
    </p:embeddedFont>
    <p:embeddedFont>
      <p:font typeface="Montserrat Medium" panose="020B0604020202020204" charset="-52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4633" y="9730382"/>
            <a:ext cx="19177267" cy="1113237"/>
            <a:chOff x="0" y="0"/>
            <a:chExt cx="5050803" cy="2931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44633" y="-556618"/>
            <a:ext cx="19177267" cy="1113237"/>
            <a:chOff x="0" y="0"/>
            <a:chExt cx="5050803" cy="2931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842659" y="1068800"/>
            <a:ext cx="6226141" cy="8149399"/>
          </a:xfrm>
          <a:custGeom>
            <a:avLst/>
            <a:gdLst/>
            <a:ahLst/>
            <a:cxnLst/>
            <a:rect l="l" t="t" r="r" b="b"/>
            <a:pathLst>
              <a:path w="6226141" h="8149399">
                <a:moveTo>
                  <a:pt x="0" y="0"/>
                </a:moveTo>
                <a:lnTo>
                  <a:pt x="6226141" y="0"/>
                </a:lnTo>
                <a:lnTo>
                  <a:pt x="6226141" y="8149400"/>
                </a:lnTo>
                <a:lnTo>
                  <a:pt x="0" y="8149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31951" y="2407840"/>
            <a:ext cx="9089783" cy="3323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36"/>
              </a:lnSpc>
            </a:pPr>
            <a:r>
              <a:rPr lang="en-US" sz="5236" b="1" spc="-219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ИДЕНТИФИКАЦИЯ НЕНОРМАТИВНОЙ ЛЕКСИКИ С ПРИМЕНЕНИЕМ МАШИННОГО ОБУЧЕНИЯ</a:t>
            </a:r>
          </a:p>
          <a:p>
            <a:pPr marL="0" lvl="0" indent="0" algn="just">
              <a:lnSpc>
                <a:spcPts val="5236"/>
              </a:lnSpc>
            </a:pPr>
            <a:endParaRPr lang="en-US" sz="5236" b="1" spc="-219">
              <a:solidFill>
                <a:srgbClr val="3139A8"/>
              </a:solidFill>
              <a:latin typeface="Be Vietnam Ultra-Bold"/>
              <a:ea typeface="Be Vietnam Ultra-Bold"/>
              <a:cs typeface="Be Vietnam Ultra-Bold"/>
              <a:sym typeface="Be Vietnam Ultra-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31951" y="5986695"/>
            <a:ext cx="8961790" cy="889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8"/>
              </a:lnSpc>
            </a:pPr>
            <a:r>
              <a:rPr lang="en-US" sz="3291" spc="-138" dirty="0">
                <a:solidFill>
                  <a:srgbClr val="3139A8"/>
                </a:solidFill>
                <a:latin typeface="Be Vietnam"/>
                <a:ea typeface="Be Vietnam"/>
                <a:cs typeface="Be Vietnam"/>
                <a:sym typeface="Be Vietnam"/>
              </a:rPr>
              <a:t>ПМ.05 РАЗРАБОТКА И АДМИНИСТРИРОВАНИЕ СИСТЕМ ИСКУССТВЕННОГО ИНТЕЛЛЕКТА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2696" y="728332"/>
            <a:ext cx="11783985" cy="1431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553" spc="-107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МИНИСТЕРСТВО ОБРАЗОВАНИЯ МОСКОВСКОЙ ОБЛАСТИ </a:t>
            </a:r>
          </a:p>
          <a:p>
            <a:pPr algn="ctr">
              <a:lnSpc>
                <a:spcPts val="2860"/>
              </a:lnSpc>
            </a:pPr>
            <a:r>
              <a:rPr lang="en-US" sz="2553" spc="-107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Государственное бюджетное профессиональное образовательное учреждение Московской области «Физтех-колледж»</a:t>
            </a:r>
          </a:p>
          <a:p>
            <a:pPr marL="0" lvl="0" indent="0" algn="ctr">
              <a:lnSpc>
                <a:spcPts val="2860"/>
              </a:lnSpc>
              <a:spcBef>
                <a:spcPct val="0"/>
              </a:spcBef>
            </a:pPr>
            <a:endParaRPr lang="en-US" sz="2553" spc="-107">
              <a:solidFill>
                <a:srgbClr val="090147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31951" y="7581011"/>
            <a:ext cx="8602534" cy="39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36"/>
              </a:lnSpc>
              <a:spcBef>
                <a:spcPct val="0"/>
              </a:spcBef>
            </a:pPr>
            <a:r>
              <a:rPr lang="en-US" sz="2800" spc="-117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РУКОВОДИТЕЛЬ: БАЗЯК ГАЛИНА ВЛАДИМИРОВНА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2697" y="8009509"/>
            <a:ext cx="8618904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51"/>
              </a:lnSpc>
            </a:pPr>
            <a:r>
              <a:rPr lang="en-US" sz="2799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ВЫПОЛНИЛИ: АБИДИНОВ НИКИТА МАНУЧЕХРОВИЧ </a:t>
            </a:r>
          </a:p>
          <a:p>
            <a:pPr algn="ctr">
              <a:lnSpc>
                <a:spcPts val="3051"/>
              </a:lnSpc>
              <a:spcBef>
                <a:spcPct val="0"/>
              </a:spcBef>
            </a:pPr>
            <a:r>
              <a:rPr lang="en-US" sz="2799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                                               </a:t>
            </a:r>
            <a:r>
              <a:rPr lang="ru-RU" sz="2799" spc="-117" dirty="0" smtClean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</a:t>
            </a:r>
            <a:r>
              <a:rPr lang="en-US" sz="2799" spc="-117" dirty="0" smtClean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МИХЕЕВ </a:t>
            </a:r>
            <a:r>
              <a:rPr lang="en-US" sz="2799" spc="-117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ПАВЕЛ ДМИТРИЕВИЧ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8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597241" y="1121159"/>
            <a:ext cx="6042413" cy="8044682"/>
            <a:chOff x="0" y="0"/>
            <a:chExt cx="3663950" cy="4878070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59832" r="-59832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F1EBE5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028700" y="1159259"/>
            <a:ext cx="8385935" cy="102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79"/>
              </a:lnSpc>
            </a:pPr>
            <a:r>
              <a:rPr lang="en-US" sz="6999" b="1" spc="-293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СОДЕРЖАНИЕ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1162963"/>
            <a:ext cx="10486551" cy="852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20"/>
              </a:lnSpc>
            </a:pPr>
            <a:endParaRPr/>
          </a:p>
          <a:p>
            <a:pPr marL="1295400" lvl="1" indent="-647700" algn="l">
              <a:lnSpc>
                <a:spcPts val="9720"/>
              </a:lnSpc>
              <a:buFont typeface="Arial"/>
              <a:buChar char="•"/>
            </a:pPr>
            <a:r>
              <a:rPr lang="en-US" sz="60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ЦЕЛЬ РАБОТЫ</a:t>
            </a:r>
          </a:p>
          <a:p>
            <a:pPr marL="1295400" lvl="1" indent="-647700" algn="l">
              <a:lnSpc>
                <a:spcPts val="9720"/>
              </a:lnSpc>
              <a:buFont typeface="Arial"/>
              <a:buChar char="•"/>
            </a:pPr>
            <a:r>
              <a:rPr lang="en-US" sz="60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ШАГИ СОЗДАНИЯ</a:t>
            </a:r>
          </a:p>
          <a:p>
            <a:pPr marL="1295400" lvl="1" indent="-647700" algn="l">
              <a:lnSpc>
                <a:spcPts val="9720"/>
              </a:lnSpc>
              <a:buFont typeface="Arial"/>
              <a:buChar char="•"/>
            </a:pPr>
            <a:r>
              <a:rPr lang="en-US" sz="60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ИНСТРУМЕНТЫ РЕАЛИЗАЦИИ ПРОЕКТА</a:t>
            </a:r>
          </a:p>
          <a:p>
            <a:pPr marL="1295400" lvl="1" indent="-647700" algn="l">
              <a:lnSpc>
                <a:spcPts val="9720"/>
              </a:lnSpc>
              <a:buFont typeface="Arial"/>
              <a:buChar char="•"/>
            </a:pPr>
            <a:r>
              <a:rPr lang="en-US" sz="60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ПРИЛОЖЕНИЕ</a:t>
            </a:r>
          </a:p>
          <a:p>
            <a:pPr marL="1295400" lvl="1" indent="-647700" algn="l">
              <a:lnSpc>
                <a:spcPts val="9720"/>
              </a:lnSpc>
              <a:buFont typeface="Arial"/>
              <a:buChar char="•"/>
            </a:pPr>
            <a:r>
              <a:rPr lang="en-US" sz="6000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ИТОГ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477201" y="1121159"/>
            <a:ext cx="6042413" cy="8044682"/>
            <a:chOff x="0" y="0"/>
            <a:chExt cx="3663950" cy="4878070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3600450" cy="4814570"/>
            </a:xfrm>
            <a:custGeom>
              <a:avLst/>
              <a:gdLst/>
              <a:ahLst/>
              <a:cxnLst/>
              <a:rect l="l" t="t" r="r" b="b"/>
              <a:pathLst>
                <a:path w="3600450" h="4814570">
                  <a:moveTo>
                    <a:pt x="0" y="0"/>
                  </a:moveTo>
                  <a:lnTo>
                    <a:pt x="3600450" y="0"/>
                  </a:lnTo>
                  <a:lnTo>
                    <a:pt x="3600450" y="4814570"/>
                  </a:lnTo>
                  <a:lnTo>
                    <a:pt x="0" y="4814570"/>
                  </a:lnTo>
                  <a:close/>
                </a:path>
              </a:pathLst>
            </a:custGeom>
            <a:blipFill>
              <a:blip r:embed="rId2"/>
              <a:stretch>
                <a:fillRect l="-68863" r="-6886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663950" cy="4878070"/>
            </a:xfrm>
            <a:custGeom>
              <a:avLst/>
              <a:gdLst/>
              <a:ahLst/>
              <a:cxnLst/>
              <a:rect l="l" t="t" r="r" b="b"/>
              <a:pathLst>
                <a:path w="3663950" h="4878070">
                  <a:moveTo>
                    <a:pt x="3663950" y="4878070"/>
                  </a:moveTo>
                  <a:lnTo>
                    <a:pt x="0" y="4878070"/>
                  </a:lnTo>
                  <a:lnTo>
                    <a:pt x="0" y="0"/>
                  </a:lnTo>
                  <a:lnTo>
                    <a:pt x="3663950" y="0"/>
                  </a:lnTo>
                  <a:lnTo>
                    <a:pt x="3663950" y="4878070"/>
                  </a:lnTo>
                  <a:close/>
                  <a:moveTo>
                    <a:pt x="63500" y="4814570"/>
                  </a:moveTo>
                  <a:lnTo>
                    <a:pt x="3600450" y="4814570"/>
                  </a:lnTo>
                  <a:lnTo>
                    <a:pt x="3600450" y="63500"/>
                  </a:lnTo>
                  <a:lnTo>
                    <a:pt x="63500" y="63500"/>
                  </a:lnTo>
                  <a:lnTo>
                    <a:pt x="63500" y="4814570"/>
                  </a:lnTo>
                  <a:close/>
                </a:path>
              </a:pathLst>
            </a:custGeom>
            <a:solidFill>
              <a:srgbClr val="F1EBE5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8708653" y="1159259"/>
            <a:ext cx="8385935" cy="102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79"/>
              </a:lnSpc>
            </a:pPr>
            <a:r>
              <a:rPr lang="en-US" sz="6999" b="1" spc="-293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ЦЕЛЬ РАБОТЫ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31506" y="3244215"/>
            <a:ext cx="9723094" cy="3744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90"/>
              </a:lnSpc>
            </a:pPr>
            <a:r>
              <a:rPr lang="en-US" sz="4500" b="1" dirty="0" err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Разработка</a:t>
            </a:r>
            <a:r>
              <a:rPr lang="en-US" sz="4500" b="1" dirty="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модели</a:t>
            </a:r>
            <a:r>
              <a:rPr lang="en-US" sz="4500" b="1" dirty="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на</a:t>
            </a:r>
            <a:r>
              <a:rPr lang="en-US" sz="4500" b="1" dirty="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основе</a:t>
            </a:r>
            <a:r>
              <a:rPr lang="en-US" sz="4500" b="1" dirty="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машинного</a:t>
            </a:r>
            <a:r>
              <a:rPr lang="en-US" sz="4500" b="1" dirty="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обучения</a:t>
            </a:r>
            <a:r>
              <a:rPr lang="en-US" sz="4500" b="1" dirty="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для</a:t>
            </a:r>
            <a:r>
              <a:rPr lang="en-US" sz="4500" b="1" dirty="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автоматического</a:t>
            </a:r>
            <a:r>
              <a:rPr lang="en-US" sz="4500" b="1" dirty="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обнаружения</a:t>
            </a:r>
            <a:r>
              <a:rPr lang="en-US" sz="4500" b="1" dirty="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ненормативной</a:t>
            </a:r>
            <a:r>
              <a:rPr lang="en-US" sz="4500" b="1" dirty="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лексики</a:t>
            </a:r>
            <a:r>
              <a:rPr lang="en-US" sz="4500" b="1" dirty="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в </a:t>
            </a:r>
            <a:r>
              <a:rPr lang="en-US" sz="4500" b="1" dirty="0" err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текстах</a:t>
            </a:r>
            <a:r>
              <a:rPr lang="en-US" sz="4500" b="1" dirty="0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3131" y="4527805"/>
            <a:ext cx="3823681" cy="4124847"/>
            <a:chOff x="0" y="0"/>
            <a:chExt cx="966960" cy="10431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6960" cy="1043121"/>
            </a:xfrm>
            <a:custGeom>
              <a:avLst/>
              <a:gdLst/>
              <a:ahLst/>
              <a:cxnLst/>
              <a:rect l="l" t="t" r="r" b="b"/>
              <a:pathLst>
                <a:path w="966960" h="1043121">
                  <a:moveTo>
                    <a:pt x="0" y="0"/>
                  </a:moveTo>
                  <a:lnTo>
                    <a:pt x="966960" y="0"/>
                  </a:lnTo>
                  <a:lnTo>
                    <a:pt x="966960" y="1043121"/>
                  </a:lnTo>
                  <a:lnTo>
                    <a:pt x="0" y="1043121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966960" cy="1024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474521" y="2796398"/>
            <a:ext cx="13338959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 b="1" spc="-336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ШАГИ СОЗДАНИЯ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0878" y="5409909"/>
            <a:ext cx="3823681" cy="173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4"/>
              </a:lnSpc>
            </a:pPr>
            <a:r>
              <a:rPr lang="en-US" sz="2996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АНАЛИЗ И ОБРАБОТКА ДАННЫХ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223634" y="4527805"/>
            <a:ext cx="3823681" cy="4124847"/>
            <a:chOff x="0" y="0"/>
            <a:chExt cx="966960" cy="10431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66960" cy="1043121"/>
            </a:xfrm>
            <a:custGeom>
              <a:avLst/>
              <a:gdLst/>
              <a:ahLst/>
              <a:cxnLst/>
              <a:rect l="l" t="t" r="r" b="b"/>
              <a:pathLst>
                <a:path w="966960" h="1043121">
                  <a:moveTo>
                    <a:pt x="0" y="0"/>
                  </a:moveTo>
                  <a:lnTo>
                    <a:pt x="966960" y="0"/>
                  </a:lnTo>
                  <a:lnTo>
                    <a:pt x="966960" y="1043121"/>
                  </a:lnTo>
                  <a:lnTo>
                    <a:pt x="0" y="1043121"/>
                  </a:lnTo>
                  <a:close/>
                </a:path>
              </a:pathLst>
            </a:custGeom>
            <a:solidFill>
              <a:srgbClr val="3139A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966960" cy="1024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848940" y="5714787"/>
            <a:ext cx="2575110" cy="113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Разработка модели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268431" y="4527805"/>
            <a:ext cx="3823681" cy="4124847"/>
            <a:chOff x="0" y="0"/>
            <a:chExt cx="966960" cy="10431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66960" cy="1043121"/>
            </a:xfrm>
            <a:custGeom>
              <a:avLst/>
              <a:gdLst/>
              <a:ahLst/>
              <a:cxnLst/>
              <a:rect l="l" t="t" r="r" b="b"/>
              <a:pathLst>
                <a:path w="966960" h="1043121">
                  <a:moveTo>
                    <a:pt x="0" y="0"/>
                  </a:moveTo>
                  <a:lnTo>
                    <a:pt x="966960" y="0"/>
                  </a:lnTo>
                  <a:lnTo>
                    <a:pt x="966960" y="1043121"/>
                  </a:lnTo>
                  <a:lnTo>
                    <a:pt x="0" y="1043121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19050"/>
              <a:ext cx="966960" cy="1024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726984" y="5714787"/>
            <a:ext cx="2904535" cy="113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Тестирование модели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311188" y="4527805"/>
            <a:ext cx="3823681" cy="4124847"/>
            <a:chOff x="0" y="0"/>
            <a:chExt cx="966960" cy="104312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66960" cy="1043121"/>
            </a:xfrm>
            <a:custGeom>
              <a:avLst/>
              <a:gdLst/>
              <a:ahLst/>
              <a:cxnLst/>
              <a:rect l="l" t="t" r="r" b="b"/>
              <a:pathLst>
                <a:path w="966960" h="1043121">
                  <a:moveTo>
                    <a:pt x="0" y="0"/>
                  </a:moveTo>
                  <a:lnTo>
                    <a:pt x="966960" y="0"/>
                  </a:lnTo>
                  <a:lnTo>
                    <a:pt x="966960" y="1043121"/>
                  </a:lnTo>
                  <a:lnTo>
                    <a:pt x="0" y="1043121"/>
                  </a:lnTo>
                  <a:close/>
                </a:path>
              </a:pathLst>
            </a:custGeom>
            <a:solidFill>
              <a:srgbClr val="3139A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19050"/>
              <a:ext cx="966960" cy="1024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935473" y="5714787"/>
            <a:ext cx="2575110" cy="113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000" b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Анализ результатов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29498" y="2057400"/>
            <a:ext cx="6573163" cy="6172200"/>
          </a:xfrm>
          <a:custGeom>
            <a:avLst/>
            <a:gdLst/>
            <a:ahLst/>
            <a:cxnLst/>
            <a:rect l="l" t="t" r="r" b="b"/>
            <a:pathLst>
              <a:path w="6573163" h="6172200">
                <a:moveTo>
                  <a:pt x="0" y="0"/>
                </a:moveTo>
                <a:lnTo>
                  <a:pt x="6573163" y="0"/>
                </a:lnTo>
                <a:lnTo>
                  <a:pt x="6573163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48960" y="7872843"/>
            <a:ext cx="3995040" cy="1488152"/>
          </a:xfrm>
          <a:custGeom>
            <a:avLst/>
            <a:gdLst/>
            <a:ahLst/>
            <a:cxnLst/>
            <a:rect l="l" t="t" r="r" b="b"/>
            <a:pathLst>
              <a:path w="3995040" h="1488152">
                <a:moveTo>
                  <a:pt x="0" y="0"/>
                </a:moveTo>
                <a:lnTo>
                  <a:pt x="3995040" y="0"/>
                </a:lnTo>
                <a:lnTo>
                  <a:pt x="3995040" y="1488152"/>
                </a:lnTo>
                <a:lnTo>
                  <a:pt x="0" y="1488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56096" y="7461680"/>
            <a:ext cx="2108312" cy="2310479"/>
          </a:xfrm>
          <a:custGeom>
            <a:avLst/>
            <a:gdLst/>
            <a:ahLst/>
            <a:cxnLst/>
            <a:rect l="l" t="t" r="r" b="b"/>
            <a:pathLst>
              <a:path w="2108312" h="2310479">
                <a:moveTo>
                  <a:pt x="0" y="0"/>
                </a:moveTo>
                <a:lnTo>
                  <a:pt x="2108312" y="0"/>
                </a:lnTo>
                <a:lnTo>
                  <a:pt x="2108312" y="2310479"/>
                </a:lnTo>
                <a:lnTo>
                  <a:pt x="0" y="23104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03092" y="5665616"/>
            <a:ext cx="5093989" cy="1413582"/>
          </a:xfrm>
          <a:custGeom>
            <a:avLst/>
            <a:gdLst/>
            <a:ahLst/>
            <a:cxnLst/>
            <a:rect l="l" t="t" r="r" b="b"/>
            <a:pathLst>
              <a:path w="5093989" h="1413582">
                <a:moveTo>
                  <a:pt x="0" y="0"/>
                </a:moveTo>
                <a:lnTo>
                  <a:pt x="5093990" y="0"/>
                </a:lnTo>
                <a:lnTo>
                  <a:pt x="5093990" y="1413582"/>
                </a:lnTo>
                <a:lnTo>
                  <a:pt x="0" y="14135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049783" y="5143500"/>
            <a:ext cx="3915681" cy="2109573"/>
          </a:xfrm>
          <a:custGeom>
            <a:avLst/>
            <a:gdLst/>
            <a:ahLst/>
            <a:cxnLst/>
            <a:rect l="l" t="t" r="r" b="b"/>
            <a:pathLst>
              <a:path w="3915681" h="2109573">
                <a:moveTo>
                  <a:pt x="0" y="0"/>
                </a:moveTo>
                <a:lnTo>
                  <a:pt x="3915680" y="0"/>
                </a:lnTo>
                <a:lnTo>
                  <a:pt x="3915680" y="2109573"/>
                </a:lnTo>
                <a:lnTo>
                  <a:pt x="0" y="21095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124075"/>
            <a:ext cx="8936763" cy="2917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30"/>
              </a:lnSpc>
            </a:pPr>
            <a:r>
              <a:rPr lang="en-US" sz="7000" b="1" spc="-294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ИНСТРУМЕНТЫ РЕАЛИЗАЦИИ ПРОЕКТА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280" end="10383.333"/>
                </p14:media>
              </p:ext>
            </p:extLst>
          </p:nvPr>
        </p:nvPicPr>
        <p:blipFill>
          <a:blip r:embed="rId4"/>
          <a:srcRect t="11280"/>
          <a:stretch>
            <a:fillRect/>
          </a:stretch>
        </p:blipFill>
        <p:spPr>
          <a:xfrm>
            <a:off x="2560319" y="2171700"/>
            <a:ext cx="13167360" cy="730122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46812" y="697219"/>
            <a:ext cx="6194375" cy="993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30"/>
              </a:lnSpc>
              <a:spcBef>
                <a:spcPct val="0"/>
              </a:spcBef>
            </a:pPr>
            <a:r>
              <a:rPr lang="en-US" sz="7000" b="1" spc="-294">
                <a:solidFill>
                  <a:srgbClr val="FFFFFF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ПРИЛОЖЕНИЕ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4633" y="9730382"/>
            <a:ext cx="19177267" cy="1113237"/>
            <a:chOff x="0" y="0"/>
            <a:chExt cx="5050803" cy="2931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44633" y="-556618"/>
            <a:ext cx="19177267" cy="1113237"/>
            <a:chOff x="0" y="0"/>
            <a:chExt cx="5050803" cy="2931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0803" cy="293198"/>
            </a:xfrm>
            <a:custGeom>
              <a:avLst/>
              <a:gdLst/>
              <a:ahLst/>
              <a:cxnLst/>
              <a:rect l="l" t="t" r="r" b="b"/>
              <a:pathLst>
                <a:path w="5050803" h="293198">
                  <a:moveTo>
                    <a:pt x="0" y="0"/>
                  </a:moveTo>
                  <a:lnTo>
                    <a:pt x="5050803" y="0"/>
                  </a:lnTo>
                  <a:lnTo>
                    <a:pt x="5050803" y="293198"/>
                  </a:lnTo>
                  <a:lnTo>
                    <a:pt x="0" y="293198"/>
                  </a:lnTo>
                  <a:close/>
                </a:path>
              </a:pathLst>
            </a:custGeom>
            <a:solidFill>
              <a:srgbClr val="06C89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050803" cy="3312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005717" y="1821359"/>
            <a:ext cx="7253583" cy="6644282"/>
          </a:xfrm>
          <a:custGeom>
            <a:avLst/>
            <a:gdLst/>
            <a:ahLst/>
            <a:cxnLst/>
            <a:rect l="l" t="t" r="r" b="b"/>
            <a:pathLst>
              <a:path w="7253583" h="6644282">
                <a:moveTo>
                  <a:pt x="0" y="0"/>
                </a:moveTo>
                <a:lnTo>
                  <a:pt x="7253583" y="0"/>
                </a:lnTo>
                <a:lnTo>
                  <a:pt x="7253583" y="6644282"/>
                </a:lnTo>
                <a:lnTo>
                  <a:pt x="0" y="6644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333500"/>
            <a:ext cx="7924800" cy="1672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479"/>
              </a:lnSpc>
            </a:pPr>
            <a:r>
              <a:rPr lang="en-US" sz="12999" b="1" spc="-545">
                <a:solidFill>
                  <a:srgbClr val="3139A8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ИТОГ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56322" y="3463289"/>
            <a:ext cx="9321077" cy="3885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01"/>
              </a:lnSpc>
            </a:pPr>
            <a:r>
              <a:rPr lang="en-US" sz="3017" spc="-126" dirty="0">
                <a:solidFill>
                  <a:srgbClr val="090147"/>
                </a:solidFill>
                <a:latin typeface="Be Vietnam"/>
                <a:ea typeface="Be Vietnam"/>
                <a:cs typeface="Be Vietnam"/>
                <a:sym typeface="Be Vietnam"/>
              </a:rPr>
              <a:t> ЗАДАЧА ЗАКЛЮЧАЛАСЬ В СОЗДАНИИ МОДЕЛИ, СПОСОБНОЙ АВТОМАТИЧЕСКИ ОБНАРУЖИВАТЬ ОСКОРБИТЕЛЬНЫЕ ИЛИ НЕЦЕНЗУРНЫЕ ВЫРАЖЕНИЯ В ТЕКСТАХ, ЧТО ЯВЛЯЕТСЯ АКТУАЛЬНОЙ ПРОБЛЕМОЙ ДЛЯ МНОГИХ ПРИЛОЖЕНИЙ, ТАКИХ КАК МОДЕРАЦИЯ КОНТЕНТА В СОЦИАЛЬНЫХ СЕТЯХ, ФОРУМАХ И ЧАТАХ.</a:t>
            </a:r>
          </a:p>
          <a:p>
            <a:pPr marL="0" lvl="0" indent="0" algn="l">
              <a:lnSpc>
                <a:spcPts val="7482"/>
              </a:lnSpc>
              <a:spcBef>
                <a:spcPct val="0"/>
              </a:spcBef>
            </a:pPr>
            <a:endParaRPr lang="en-US" sz="3017" spc="-126" dirty="0">
              <a:solidFill>
                <a:srgbClr val="090147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122</Words>
  <Application>Microsoft Office PowerPoint</Application>
  <PresentationFormat>Произвольный</PresentationFormat>
  <Paragraphs>25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Quicksand Medium</vt:lpstr>
      <vt:lpstr>Be Vietnam</vt:lpstr>
      <vt:lpstr>Calibri</vt:lpstr>
      <vt:lpstr>Be Vietnam Ultra-Bold</vt:lpstr>
      <vt:lpstr>Arial</vt:lpstr>
      <vt:lpstr>Montserrat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Security and Technology Presentation</dc:title>
  <dc:creator>NikitAbidinov</dc:creator>
  <cp:lastModifiedBy>NikitAbidinov</cp:lastModifiedBy>
  <cp:revision>2</cp:revision>
  <dcterms:created xsi:type="dcterms:W3CDTF">2006-08-16T00:00:00Z</dcterms:created>
  <dcterms:modified xsi:type="dcterms:W3CDTF">2024-12-03T01:00:10Z</dcterms:modified>
  <dc:identifier>DAGYMDWH94k</dc:identifier>
</cp:coreProperties>
</file>